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3"/>
  </p:notesMasterIdLst>
  <p:sldIdLst>
    <p:sldId id="256" r:id="rId3"/>
    <p:sldId id="285" r:id="rId4"/>
    <p:sldId id="261" r:id="rId5"/>
    <p:sldId id="260" r:id="rId6"/>
    <p:sldId id="264" r:id="rId7"/>
    <p:sldId id="266" r:id="rId8"/>
    <p:sldId id="267" r:id="rId9"/>
    <p:sldId id="268" r:id="rId10"/>
    <p:sldId id="284" r:id="rId11"/>
    <p:sldId id="263" r:id="rId12"/>
    <p:sldId id="262" r:id="rId13"/>
    <p:sldId id="286" r:id="rId14"/>
    <p:sldId id="258" r:id="rId15"/>
    <p:sldId id="287" r:id="rId16"/>
    <p:sldId id="282" r:id="rId17"/>
    <p:sldId id="288" r:id="rId18"/>
    <p:sldId id="265" r:id="rId19"/>
    <p:sldId id="289" r:id="rId20"/>
    <p:sldId id="270" r:id="rId21"/>
    <p:sldId id="281" r:id="rId22"/>
  </p:sldIdLst>
  <p:sldSz cx="12188825" cy="6858000"/>
  <p:notesSz cx="6858000" cy="9144000"/>
  <p:embeddedFontLst>
    <p:embeddedFont>
      <p:font typeface="Rockwell" panose="02060603020205020403" pitchFamily="18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hxu1EMX7h2z/RK48XA+1cUDuD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7FE823-4B8E-4FC2-8B73-892D3B820414}">
  <a:tblStyle styleId="{207FE823-4B8E-4FC2-8B73-892D3B82041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100" dirty="0"/>
          </a:p>
        </p:txBody>
      </p:sp>
      <p:sp>
        <p:nvSpPr>
          <p:cNvPr id="322" name="Google Shape;3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3" name="Google Shape;31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984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77" name="Google Shape;27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317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026352f36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2026352f3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8691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740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026352f36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2026352f3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906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Current success rate is 70% overall</a:t>
            </a:r>
            <a:endParaRPr dirty="0"/>
          </a:p>
        </p:txBody>
      </p:sp>
      <p:sp>
        <p:nvSpPr>
          <p:cNvPr id="374" name="Google Shape;3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4699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26352f36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0" name="Google Shape;340;g2026352f3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026352f36b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g2026352f36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26352f36b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9" name="Google Shape;359;g2026352f36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026352f3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g2026352f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83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8761412" y="6356350"/>
            <a:ext cx="2904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3863"/>
                </a:solidFill>
                <a:latin typeface="Calibri"/>
                <a:ea typeface="Calibri"/>
                <a:cs typeface="Calibri"/>
                <a:sym typeface="Calibri"/>
              </a:rPr>
              <a:t>www.ucd.ie/hr</a:t>
            </a:r>
            <a:endParaRPr sz="1200" b="0" i="0" u="none" strike="noStrike" cap="none">
              <a:solidFill>
                <a:srgbClr val="0038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1050" y="1957388"/>
            <a:ext cx="5811838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8638" y="-595313"/>
            <a:ext cx="5811838" cy="773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8"/>
          <p:cNvSpPr txBox="1"/>
          <p:nvPr/>
        </p:nvSpPr>
        <p:spPr>
          <a:xfrm>
            <a:off x="8761412" y="6356350"/>
            <a:ext cx="2904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www.ucd.ie/hr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7"/>
          <p:cNvSpPr txBox="1">
            <a:spLocks noGrp="1"/>
          </p:cNvSpPr>
          <p:nvPr>
            <p:ph type="title"/>
          </p:nvPr>
        </p:nvSpPr>
        <p:spPr>
          <a:xfrm>
            <a:off x="812588" y="4800600"/>
            <a:ext cx="846141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57"/>
          <p:cNvSpPr>
            <a:spLocks noGrp="1"/>
          </p:cNvSpPr>
          <p:nvPr>
            <p:ph type="pic" idx="2"/>
          </p:nvPr>
        </p:nvSpPr>
        <p:spPr>
          <a:xfrm>
            <a:off x="812588" y="609600"/>
            <a:ext cx="8461415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7"/>
          <p:cNvSpPr txBox="1">
            <a:spLocks noGrp="1"/>
          </p:cNvSpPr>
          <p:nvPr>
            <p:ph type="body" idx="1"/>
          </p:nvPr>
        </p:nvSpPr>
        <p:spPr>
          <a:xfrm>
            <a:off x="812588" y="5367338"/>
            <a:ext cx="8461415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5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_WITH_CAPTION_TEXT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>
            <a:spLocks noGrp="1"/>
          </p:cNvSpPr>
          <p:nvPr>
            <p:ph type="pic" idx="2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4918"/>
            <a:ext cx="4351338" cy="1051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 rot="5400000">
            <a:off x="7131050" y="1957388"/>
            <a:ext cx="5811838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 rot="5400000">
            <a:off x="1798638" y="-595313"/>
            <a:ext cx="5811838" cy="773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4918"/>
            <a:ext cx="4351338" cy="1051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Background patter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b="30021"/>
          <a:stretch/>
        </p:blipFill>
        <p:spPr>
          <a:xfrm>
            <a:off x="0" y="0"/>
            <a:ext cx="12188825" cy="59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/>
          <p:nvPr/>
        </p:nvSpPr>
        <p:spPr>
          <a:xfrm>
            <a:off x="-407560" y="-785788"/>
            <a:ext cx="2743200" cy="274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9982" y="4922182"/>
            <a:ext cx="866403" cy="827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/>
          <p:nvPr/>
        </p:nvSpPr>
        <p:spPr>
          <a:xfrm>
            <a:off x="1137399" y="5074520"/>
            <a:ext cx="11124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Employer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Choice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"/>
          <p:cNvSpPr txBox="1"/>
          <p:nvPr/>
        </p:nvSpPr>
        <p:spPr>
          <a:xfrm>
            <a:off x="7563100" y="5074520"/>
            <a:ext cx="14175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Capability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49890" y="4922182"/>
            <a:ext cx="866403" cy="82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07279" y="4922182"/>
            <a:ext cx="866403" cy="827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/>
          <p:nvPr/>
        </p:nvSpPr>
        <p:spPr>
          <a:xfrm>
            <a:off x="5385921" y="5074520"/>
            <a:ext cx="15264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Enhancing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/>
          <p:nvPr/>
        </p:nvSpPr>
        <p:spPr>
          <a:xfrm>
            <a:off x="3155833" y="5074520"/>
            <a:ext cx="13051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/>
          <p:nvPr/>
        </p:nvSpPr>
        <p:spPr>
          <a:xfrm>
            <a:off x="8761412" y="6356350"/>
            <a:ext cx="2904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3863"/>
                </a:solidFill>
                <a:latin typeface="Calibri"/>
                <a:ea typeface="Calibri"/>
                <a:cs typeface="Calibri"/>
                <a:sym typeface="Calibri"/>
              </a:rPr>
              <a:t>www.ucd.ie/hr</a:t>
            </a:r>
            <a:endParaRPr sz="1200" b="0" i="0" u="none" strike="noStrike" cap="none">
              <a:solidFill>
                <a:srgbClr val="0038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 txBox="1"/>
          <p:nvPr/>
        </p:nvSpPr>
        <p:spPr>
          <a:xfrm>
            <a:off x="838199" y="6272269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3863"/>
                </a:solidFill>
                <a:latin typeface="Calibri"/>
                <a:ea typeface="Calibri"/>
                <a:cs typeface="Calibri"/>
                <a:sym typeface="Calibri"/>
              </a:rPr>
              <a:t>The Revolution of Work </a:t>
            </a:r>
            <a:endParaRPr sz="1600" b="0" i="1" u="none" strike="noStrike" cap="none">
              <a:solidFill>
                <a:srgbClr val="0038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41228" y="4922182"/>
            <a:ext cx="866403" cy="82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 descr="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6195" y="386293"/>
            <a:ext cx="755758" cy="11096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0" y="5986419"/>
            <a:ext cx="12188825" cy="864222"/>
          </a:xfrm>
          <a:prstGeom prst="rect">
            <a:avLst/>
          </a:prstGeom>
          <a:solidFill>
            <a:srgbClr val="00386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9483" y="6266613"/>
            <a:ext cx="376824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434239" y="6268579"/>
            <a:ext cx="376824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996617" y="6268579"/>
            <a:ext cx="376824" cy="3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17275" y="252411"/>
            <a:ext cx="428784" cy="62348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7"/>
          <p:cNvSpPr txBox="1"/>
          <p:nvPr/>
        </p:nvSpPr>
        <p:spPr>
          <a:xfrm>
            <a:off x="8761412" y="6356350"/>
            <a:ext cx="2904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www.ucd.ie/hr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838199" y="6272269"/>
            <a:ext cx="27416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Revolution of Work </a:t>
            </a:r>
            <a:endParaRPr sz="16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65923" y="6267794"/>
            <a:ext cx="376824" cy="36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ucd.ie/usis/W_HU_MENU.P_PUBLISH?p_tag=TRAIN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motions@ucd.i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peopledevelopment/ourservices/mentor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peopledevelopment@ucd.i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ucd.ie/hr/promotionsgrading/facultypromotions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ucd.ie/peopledevelopment/ourservices/mentoring/" TargetMode="External"/><Relationship Id="rId5" Type="http://schemas.openxmlformats.org/officeDocument/2006/relationships/hyperlink" Target="https://www.ucd.ie/hr/t4media/InfoHub_Faculty_Promotions_User_Guide.pdf" TargetMode="External"/><Relationship Id="rId4" Type="http://schemas.openxmlformats.org/officeDocument/2006/relationships/hyperlink" Target="https://www.ucd.ie/hr/promotionsgrading/facultypromotions/facultypromotionssupports/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/>
        </p:nvSpPr>
        <p:spPr>
          <a:xfrm>
            <a:off x="1769473" y="350005"/>
            <a:ext cx="7953600" cy="227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Faculty Promotions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Points &amp; Available Supports</a:t>
            </a:r>
            <a:br>
              <a:rPr lang="en-US" sz="3999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r>
              <a:rPr lang="en-US" sz="2399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399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399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February 2024</a:t>
            </a:r>
            <a:endParaRPr sz="2399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6388749" y="6182788"/>
            <a:ext cx="5211267" cy="21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72BF44"/>
                </a:solidFill>
                <a:latin typeface="Verdana"/>
                <a:ea typeface="Verdana"/>
                <a:cs typeface="Verdana"/>
                <a:sym typeface="Verdana"/>
              </a:rPr>
              <a:t> UCD People and Organisation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157" y="2627076"/>
            <a:ext cx="7466951" cy="2056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3" name="Google Shape;263;p31"/>
          <p:cNvSpPr txBox="1"/>
          <p:nvPr/>
        </p:nvSpPr>
        <p:spPr>
          <a:xfrm>
            <a:off x="8090108" y="2394050"/>
            <a:ext cx="2951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Sarah Dunne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Promotions &amp; Grading Specialist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HR Promotions &amp; Grading</a:t>
            </a:r>
            <a:endParaRPr sz="1600" b="1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7846131" y="3500480"/>
            <a:ext cx="37538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38"/>
          <p:cNvGraphicFramePr/>
          <p:nvPr/>
        </p:nvGraphicFramePr>
        <p:xfrm>
          <a:off x="1049467" y="1125191"/>
          <a:ext cx="10089925" cy="4364707"/>
        </p:xfrm>
        <a:graphic>
          <a:graphicData uri="http://schemas.openxmlformats.org/drawingml/2006/table">
            <a:tbl>
              <a:tblPr firstRow="1" bandRow="1">
                <a:noFill/>
                <a:tableStyleId>{207FE823-4B8E-4FC2-8B73-892D3B820414}</a:tableStyleId>
              </a:tblPr>
              <a:tblGrid>
                <a:gridCol w="35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Categories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Dimensions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Research, Scholarship and Innovation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Qualifications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Publication and Profile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Funding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Supervision and Management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Culture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Innovation and Impact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1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Teaching and Learning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Facilitated Student Learning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Curriculum Design, Assessment and Development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Scholarship of Teaching and Learning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Enhancement of Practice: Personal and Professional Development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1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 and Contribution 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Administration and Leadership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Recruitment and Outreach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Building Community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Building Support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/ Clinical Service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 and Professional Engagement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25" marR="8525" marT="8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25" name="Google Shape;325;p38"/>
          <p:cNvSpPr txBox="1"/>
          <p:nvPr/>
        </p:nvSpPr>
        <p:spPr>
          <a:xfrm>
            <a:off x="590186" y="326672"/>
            <a:ext cx="1024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Outline of Dimensions within the Framework</a:t>
            </a:r>
            <a:endParaRPr sz="3200" b="1" i="0" u="none" strike="noStrike" cap="none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/>
        </p:nvSpPr>
        <p:spPr>
          <a:xfrm>
            <a:off x="590186" y="326672"/>
            <a:ext cx="1024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Development Framework for Faculty</a:t>
            </a:r>
            <a:endParaRPr sz="3200" b="1" i="0" u="none" strike="noStrike" cap="none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 rotWithShape="1">
          <a:blip r:embed="rId3">
            <a:alphaModFix/>
          </a:blip>
          <a:srcRect t="5062"/>
          <a:stretch/>
        </p:blipFill>
        <p:spPr>
          <a:xfrm>
            <a:off x="4171545" y="1108364"/>
            <a:ext cx="7617278" cy="4801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/>
          <p:nvPr/>
        </p:nvSpPr>
        <p:spPr>
          <a:xfrm>
            <a:off x="0" y="1669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76100" y="1239950"/>
            <a:ext cx="3663300" cy="1046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Dimensions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Indicators of Achievement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76100" y="2798073"/>
            <a:ext cx="3663300" cy="126185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Research, Scholarship and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and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and Contribution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571100" y="1557550"/>
            <a:ext cx="9024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F3864"/>
                </a:solidFill>
                <a:latin typeface="Rockwell"/>
                <a:ea typeface="Rockwell"/>
                <a:cs typeface="Rockwell"/>
                <a:sym typeface="Rockwell"/>
              </a:rPr>
              <a:t>Faculty Promotions Workshops for Candidates</a:t>
            </a:r>
            <a:endParaRPr sz="32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08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504096" y="117245"/>
            <a:ext cx="5118781" cy="169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F3864"/>
                </a:solidFill>
                <a:latin typeface="Rockwell"/>
                <a:ea typeface="Rockwell"/>
                <a:cs typeface="Rockwell"/>
                <a:sym typeface="Rockwell"/>
              </a:rPr>
              <a:t>Faculty Promotions Workshops for Candidates: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96891" y="3401280"/>
            <a:ext cx="6063050" cy="20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-US" sz="2000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January 2024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	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June 2024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Ready to book now via the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People Development Page</a:t>
            </a: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3"/>
          <p:cNvPicPr preferRelativeResize="0"/>
          <p:nvPr/>
        </p:nvPicPr>
        <p:blipFill rotWithShape="1">
          <a:blip r:embed="rId4">
            <a:alphaModFix/>
          </a:blip>
          <a:srcRect l="441" r="38111" b="-1"/>
          <a:stretch/>
        </p:blipFill>
        <p:spPr>
          <a:xfrm>
            <a:off x="6094425" y="0"/>
            <a:ext cx="6060624" cy="6772272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2" name="Google Shape;282;p33"/>
          <p:cNvSpPr txBox="1"/>
          <p:nvPr/>
        </p:nvSpPr>
        <p:spPr>
          <a:xfrm>
            <a:off x="378372" y="1809598"/>
            <a:ext cx="53702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Promotions Candidate workshops are held 3 times per year and normally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hosted by the Registrar as Chair of the Faculty Promotions Committee.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571100" y="1557550"/>
            <a:ext cx="9024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8325C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Sample Applications</a:t>
            </a:r>
            <a:endParaRPr sz="32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06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26352f36b_0_5"/>
          <p:cNvSpPr txBox="1"/>
          <p:nvPr/>
        </p:nvSpPr>
        <p:spPr>
          <a:xfrm>
            <a:off x="590175" y="326675"/>
            <a:ext cx="902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8325C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Sample Applications – useful contacts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8325C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7" name="Google Shape;337;g2026352f36b_0_5"/>
          <p:cNvSpPr txBox="1"/>
          <p:nvPr/>
        </p:nvSpPr>
        <p:spPr>
          <a:xfrm>
            <a:off x="590175" y="1304475"/>
            <a:ext cx="9959100" cy="43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538"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18325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Following a recommendation as part of the Gender Equality Action Plan, sample applications are available from successful former candidates are available to candidates preparing for promotion.</a:t>
            </a:r>
          </a:p>
          <a:p>
            <a:pPr marL="376237" marR="0" lvl="0" indent="-266699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r>
              <a:rPr lang="en-US" sz="2100" dirty="0">
                <a:solidFill>
                  <a:srgbClr val="18325C"/>
                </a:solidFill>
              </a:rPr>
              <a:t>Lists from consenting candidates are available via </a:t>
            </a:r>
            <a:r>
              <a:rPr lang="en-US" sz="2100" dirty="0">
                <a:solidFill>
                  <a:srgbClr val="18325C"/>
                </a:solidFill>
                <a:hlinkClick r:id="rId3"/>
              </a:rPr>
              <a:t>promotions@ucd.ie</a:t>
            </a:r>
            <a:r>
              <a:rPr lang="en-US" sz="2100" dirty="0">
                <a:solidFill>
                  <a:srgbClr val="18325C"/>
                </a:solidFill>
              </a:rPr>
              <a:t> </a:t>
            </a:r>
          </a:p>
          <a:p>
            <a:pPr marL="376237" marR="0" lvl="0" indent="-266699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r>
              <a:rPr lang="en-US" sz="2100" dirty="0">
                <a:solidFill>
                  <a:srgbClr val="18325C"/>
                </a:solidFill>
              </a:rPr>
              <a:t>They may choose to redact sensitive information that they do not wish to share as part of this process.</a:t>
            </a:r>
          </a:p>
          <a:p>
            <a:pPr marL="376237" marR="0" lvl="0" indent="-266699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r>
              <a:rPr lang="en-US" sz="2100" dirty="0">
                <a:solidFill>
                  <a:srgbClr val="18325C"/>
                </a:solidFill>
              </a:rPr>
              <a:t>These lists are subject to change and based on ongoing consent.</a:t>
            </a:r>
          </a:p>
          <a:p>
            <a:pPr marL="109538"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18325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89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571100" y="1557550"/>
            <a:ext cx="9024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8325C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Faculty Career Mentoring</a:t>
            </a:r>
            <a:endParaRPr sz="32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88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26352f36b_0_5"/>
          <p:cNvSpPr txBox="1"/>
          <p:nvPr/>
        </p:nvSpPr>
        <p:spPr>
          <a:xfrm>
            <a:off x="590175" y="326675"/>
            <a:ext cx="90243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18325C"/>
                </a:solidFill>
                <a:latin typeface="Verdana"/>
                <a:ea typeface="Verdana"/>
                <a:cs typeface="Verdana"/>
                <a:sym typeface="Verdana"/>
              </a:rPr>
              <a:t>Faculty Career Mentoring: </a:t>
            </a:r>
            <a:br>
              <a:rPr lang="en-US" sz="3200" b="0" i="0" u="none" strike="noStrike" cap="none" dirty="0">
                <a:solidFill>
                  <a:srgbClr val="18325C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0" i="0" u="none" strike="noStrike" cap="none" dirty="0">
                <a:solidFill>
                  <a:srgbClr val="18325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 dirty="0">
                <a:solidFill>
                  <a:srgbClr val="18325C"/>
                </a:solidFill>
                <a:latin typeface="Verdana"/>
                <a:ea typeface="Verdana"/>
                <a:cs typeface="Verdana"/>
                <a:sym typeface="Verdana"/>
              </a:rPr>
              <a:t>Suite of supports for those considering a promotion application</a:t>
            </a:r>
            <a:endParaRPr sz="28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979197-E83D-4475-95DC-2B81C6F7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75" y="3204978"/>
            <a:ext cx="106361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 regarding the mentoring available at UCD for faculty at various transition points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their career, for example, preparing for promotion is available on the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People and Organisation Development website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Please contact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peopledevelopment@ucd.ie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with any queries regarding mentoring.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571100" y="1557550"/>
            <a:ext cx="9024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8325C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Faculty</a:t>
            </a:r>
            <a:r>
              <a:rPr lang="en-US" sz="3200" b="1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 Promotions in Numbers</a:t>
            </a:r>
            <a:endParaRPr sz="32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1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"/>
          <p:cNvSpPr txBox="1"/>
          <p:nvPr/>
        </p:nvSpPr>
        <p:spPr>
          <a:xfrm>
            <a:off x="562477" y="317436"/>
            <a:ext cx="1024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Promotions in Numbers: </a:t>
            </a:r>
            <a:r>
              <a:rPr lang="en-US" sz="3200" b="0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Sept ’17 – Aug ‘22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p4"/>
          <p:cNvGraphicFramePr/>
          <p:nvPr/>
        </p:nvGraphicFramePr>
        <p:xfrm>
          <a:off x="1246077" y="942114"/>
          <a:ext cx="9562000" cy="4973771"/>
        </p:xfrm>
        <a:graphic>
          <a:graphicData uri="http://schemas.openxmlformats.org/drawingml/2006/table">
            <a:tbl>
              <a:tblPr firstRow="1" firstCol="1" bandRow="1">
                <a:noFill/>
                <a:tableStyleId>{207FE823-4B8E-4FC2-8B73-892D3B820414}</a:tableStyleId>
              </a:tblPr>
              <a:tblGrid>
                <a:gridCol w="11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1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0300">
                <a:tc gridSpan="9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Number of applications by College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A&amp;H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B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E&amp;A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H&amp;AS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SS&amp;L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Totals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Male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145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Numbers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Female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181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Total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326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00">
                <a:tc gridSpan="9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00">
                <a:tc gridSpan="9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Successful applications by College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A&amp;H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B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E&amp;A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H&amp;AS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SS&amp;L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Totals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Male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102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Numbers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Female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128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Total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230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300"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Male 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82%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% Success Rate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Female 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91%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Total 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69%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571100" y="1557550"/>
            <a:ext cx="9024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Faculty Promotions Committee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62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4"/>
          <p:cNvSpPr txBox="1">
            <a:spLocks noGrp="1"/>
          </p:cNvSpPr>
          <p:nvPr>
            <p:ph type="title"/>
          </p:nvPr>
        </p:nvSpPr>
        <p:spPr>
          <a:xfrm>
            <a:off x="3267043" y="4052802"/>
            <a:ext cx="7282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1F3864"/>
                </a:solidFill>
                <a:latin typeface="Rockwell"/>
                <a:ea typeface="Rockwell"/>
                <a:cs typeface="Rockwell"/>
                <a:sym typeface="Rockwell"/>
              </a:rPr>
              <a:t>We welcome your questions and comments.</a:t>
            </a:r>
            <a:endParaRPr sz="2000" b="1">
              <a:solidFill>
                <a:srgbClr val="1F386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23" name="Google Shape;523;p54" descr="Yellow and blue symbols"/>
          <p:cNvPicPr preferRelativeResize="0"/>
          <p:nvPr/>
        </p:nvPicPr>
        <p:blipFill rotWithShape="1">
          <a:blip r:embed="rId3">
            <a:alphaModFix/>
          </a:blip>
          <a:srcRect t="10430" b="10430"/>
          <a:stretch/>
        </p:blipFill>
        <p:spPr>
          <a:xfrm>
            <a:off x="3267051" y="493049"/>
            <a:ext cx="5422925" cy="32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/>
          <p:nvPr/>
        </p:nvSpPr>
        <p:spPr>
          <a:xfrm>
            <a:off x="1126009" y="5058074"/>
            <a:ext cx="1027245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0688" marR="0" lvl="0" indent="-1606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effect 1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September 202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membership of the FPC is as above.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688" marR="0" lvl="0" indent="-1606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Membership is normally for a 3-year term which may be renewed, in exceptional circumstances, up to a further 3 years to ensure consistency and continuity.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688" marR="0" lvl="0" indent="-1606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Membership of the FPC is subject to review by the President and the Governing Authority.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37"/>
          <p:cNvGraphicFramePr/>
          <p:nvPr>
            <p:extLst>
              <p:ext uri="{D42A27DB-BD31-4B8C-83A1-F6EECF244321}">
                <p14:modId xmlns:p14="http://schemas.microsoft.com/office/powerpoint/2010/main" val="1831389733"/>
              </p:ext>
            </p:extLst>
          </p:nvPr>
        </p:nvGraphicFramePr>
        <p:xfrm>
          <a:off x="1126010" y="1136360"/>
          <a:ext cx="10083250" cy="3766675"/>
        </p:xfrm>
        <a:graphic>
          <a:graphicData uri="http://schemas.openxmlformats.org/drawingml/2006/table">
            <a:tbl>
              <a:tblPr firstRow="1" bandRow="1">
                <a:noFill/>
                <a:tableStyleId>{207FE823-4B8E-4FC2-8B73-892D3B820414}</a:tableStyleId>
              </a:tblPr>
              <a:tblGrid>
                <a:gridCol w="37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Name</a:t>
                      </a:r>
                      <a:endParaRPr sz="12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College / Unit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Term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Professor Colin Scott</a:t>
                      </a:r>
                      <a:endParaRPr sz="12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Registrar and Deputy President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Ex Officio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Professor </a:t>
                      </a:r>
                      <a:r>
                        <a:rPr lang="en-US" dirty="0"/>
                        <a:t>Maria Brenner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Health and Agricultural Sciences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201</a:t>
                      </a:r>
                      <a:r>
                        <a:rPr lang="en-US"/>
                        <a:t>3</a:t>
                      </a:r>
                      <a:r>
                        <a:rPr lang="en-US" sz="1400" u="none" strike="noStrike" cap="none"/>
                        <a:t>-202</a:t>
                      </a:r>
                      <a:r>
                        <a:rPr lang="en-US"/>
                        <a:t>6</a:t>
                      </a:r>
                      <a:endParaRPr sz="12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Professor Eoin Casey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Engineering and Architecture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2021-2024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Professor Mark Crowe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Health and Agricultural Sciences</a:t>
                      </a:r>
                      <a:endParaRPr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2021-2024</a:t>
                      </a:r>
                      <a:endParaRPr sz="12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Professor </a:t>
                      </a:r>
                      <a:r>
                        <a:rPr lang="en-US" dirty="0" err="1"/>
                        <a:t>Dympna</a:t>
                      </a:r>
                      <a:r>
                        <a:rPr lang="en-US" dirty="0"/>
                        <a:t>  Devine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Social Sciences and Law</a:t>
                      </a:r>
                      <a:endParaRPr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2021-2024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Professor Fiona Doohan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Science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2022-2025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Professor Anne Keegan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Business</a:t>
                      </a:r>
                      <a:endParaRPr sz="12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2021-2024</a:t>
                      </a:r>
                      <a:endParaRPr sz="12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Professor Gary McGuire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Science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2020-2024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Professor </a:t>
                      </a:r>
                      <a:r>
                        <a:rPr lang="en-US" dirty="0"/>
                        <a:t>Bettina </a:t>
                      </a:r>
                      <a:r>
                        <a:rPr lang="en-US" dirty="0" err="1"/>
                        <a:t>Migge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Arts and Humanities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202</a:t>
                      </a:r>
                      <a:r>
                        <a:rPr lang="en-US"/>
                        <a:t>3</a:t>
                      </a:r>
                      <a:r>
                        <a:rPr lang="en-US" sz="1400" u="none" strike="noStrike" cap="none"/>
                        <a:t>-202</a:t>
                      </a:r>
                      <a:r>
                        <a:rPr lang="en-US"/>
                        <a:t>6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Professor Karl Whelan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Social Sciences and Law</a:t>
                      </a:r>
                      <a:endParaRPr sz="1400" u="none" strike="noStrike" cap="none"/>
                    </a:p>
                  </a:txBody>
                  <a:tcPr marL="68550" marR="68550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2022-2025</a:t>
                      </a:r>
                      <a:endParaRPr sz="1400" u="none" strike="noStrike" cap="none" dirty="0"/>
                    </a:p>
                  </a:txBody>
                  <a:tcPr marL="68550" marR="68550" marT="34275" marB="342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9" name="Google Shape;309;p37"/>
          <p:cNvSpPr txBox="1"/>
          <p:nvPr/>
        </p:nvSpPr>
        <p:spPr>
          <a:xfrm>
            <a:off x="330669" y="301318"/>
            <a:ext cx="1068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Faculty Promotions  Committee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"/>
          <p:cNvSpPr txBox="1"/>
          <p:nvPr/>
        </p:nvSpPr>
        <p:spPr>
          <a:xfrm>
            <a:off x="330669" y="301318"/>
            <a:ext cx="1068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Faculty Promotions  Key 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"/>
          <p:cNvSpPr txBox="1"/>
          <p:nvPr/>
        </p:nvSpPr>
        <p:spPr>
          <a:xfrm>
            <a:off x="6388826" y="6183505"/>
            <a:ext cx="5212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72BF44"/>
                </a:solidFill>
                <a:latin typeface="Verdana"/>
                <a:ea typeface="Verdana"/>
                <a:cs typeface="Verdana"/>
                <a:sym typeface="Verdana"/>
              </a:rPr>
              <a:t>[Unit Name]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"/>
          <p:cNvSpPr txBox="1"/>
          <p:nvPr/>
        </p:nvSpPr>
        <p:spPr>
          <a:xfrm>
            <a:off x="746021" y="919545"/>
            <a:ext cx="3237503" cy="502857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lnSpc>
                <a:spcPct val="90000"/>
              </a:lnSpc>
              <a:spcBef>
                <a:spcPts val="35"/>
              </a:spcBef>
              <a:buSzPts val="1600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Rolling application process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lnSpc>
                <a:spcPct val="90000"/>
              </a:lnSpc>
              <a:spcBef>
                <a:spcPts val="560"/>
              </a:spcBef>
              <a:buSzPts val="1600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 of self reflection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lnSpc>
                <a:spcPct val="90000"/>
              </a:lnSpc>
              <a:spcBef>
                <a:spcPts val="560"/>
              </a:spcBef>
              <a:buSzPts val="2000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with Head of School /other colleagues to proactively consider readiness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"/>
          <p:cNvSpPr txBox="1"/>
          <p:nvPr/>
        </p:nvSpPr>
        <p:spPr>
          <a:xfrm>
            <a:off x="7891554" y="886317"/>
            <a:ext cx="3551249" cy="5061809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&amp; Support</a:t>
            </a:r>
            <a:endParaRPr lang="en-IE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IE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lang="en-IE" sz="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Promotions &amp; Grading Website</a:t>
            </a:r>
            <a:endParaRPr lang="en-US" sz="18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UCD Development Framework for Faculty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Online Faculty Promotions Infohub System User Guide</a:t>
            </a: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Workspace</a:t>
            </a: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School and College Principal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Applications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Faculty Career Mentoring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Workshops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"/>
          <p:cNvSpPr txBox="1"/>
          <p:nvPr/>
        </p:nvSpPr>
        <p:spPr>
          <a:xfrm>
            <a:off x="4282048" y="909570"/>
            <a:ext cx="3425543" cy="503855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0" marR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meets 9 times per annum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can take approx. </a:t>
            </a:r>
            <a:r>
              <a:rPr lang="en-US" sz="18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11 - 12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months to process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– intended to be constructive, actionable and to inform next application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" descr="Cycle with people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6525" y="4143698"/>
            <a:ext cx="817500" cy="85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" descr="Document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0265" y="47783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" descr="Daily calendar outli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93191" y="486502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571100" y="1557550"/>
            <a:ext cx="902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Faculty Development Workspace</a:t>
            </a:r>
            <a:endParaRPr sz="3200" b="1" i="0" u="none" strike="noStrike" cap="none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2026352f36b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725" y="-261625"/>
            <a:ext cx="15716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026352f36b_0_10"/>
          <p:cNvPicPr preferRelativeResize="0"/>
          <p:nvPr/>
        </p:nvPicPr>
        <p:blipFill rotWithShape="1">
          <a:blip r:embed="rId4">
            <a:alphaModFix/>
          </a:blip>
          <a:srcRect t="3287"/>
          <a:stretch/>
        </p:blipFill>
        <p:spPr>
          <a:xfrm>
            <a:off x="85675" y="1306750"/>
            <a:ext cx="11883999" cy="46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026352f36b_0_10"/>
          <p:cNvSpPr/>
          <p:nvPr/>
        </p:nvSpPr>
        <p:spPr>
          <a:xfrm>
            <a:off x="7630600" y="1669613"/>
            <a:ext cx="1468800" cy="825000"/>
          </a:xfrm>
          <a:prstGeom prst="ellipse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026352f36b_0_10"/>
          <p:cNvSpPr/>
          <p:nvPr/>
        </p:nvSpPr>
        <p:spPr>
          <a:xfrm>
            <a:off x="1507025" y="1710150"/>
            <a:ext cx="2184300" cy="972900"/>
          </a:xfrm>
          <a:prstGeom prst="ellipse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026352f36b_0_10"/>
          <p:cNvSpPr/>
          <p:nvPr/>
        </p:nvSpPr>
        <p:spPr>
          <a:xfrm>
            <a:off x="7992850" y="3967925"/>
            <a:ext cx="1571700" cy="1593000"/>
          </a:xfrm>
          <a:prstGeom prst="ellipse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026352f36b_0_10"/>
          <p:cNvSpPr txBox="1"/>
          <p:nvPr/>
        </p:nvSpPr>
        <p:spPr>
          <a:xfrm>
            <a:off x="590175" y="326675"/>
            <a:ext cx="902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Faculty Development Workspace</a:t>
            </a:r>
            <a:endParaRPr sz="3200" b="1" i="0" u="none" strike="noStrike" cap="none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2026352f36b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475" y="124000"/>
            <a:ext cx="11941874" cy="92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026352f36b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0575" y="2375025"/>
            <a:ext cx="513700" cy="1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026352f36b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425" y="2651400"/>
            <a:ext cx="134112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026352f36b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5375" y="2679825"/>
            <a:ext cx="513700" cy="1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026352f36b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687" y="2546700"/>
            <a:ext cx="2609725" cy="22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2026352f36b_0_27"/>
          <p:cNvPicPr preferRelativeResize="0"/>
          <p:nvPr/>
        </p:nvPicPr>
        <p:blipFill rotWithShape="1">
          <a:blip r:embed="rId3">
            <a:alphaModFix/>
          </a:blip>
          <a:srcRect r="1312"/>
          <a:stretch/>
        </p:blipFill>
        <p:spPr>
          <a:xfrm>
            <a:off x="104925" y="213400"/>
            <a:ext cx="12027726" cy="75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026352f36b_0_27"/>
          <p:cNvSpPr/>
          <p:nvPr/>
        </p:nvSpPr>
        <p:spPr>
          <a:xfrm>
            <a:off x="6133075" y="213400"/>
            <a:ext cx="2880600" cy="864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26352f36b_0_0"/>
          <p:cNvSpPr txBox="1"/>
          <p:nvPr/>
        </p:nvSpPr>
        <p:spPr>
          <a:xfrm>
            <a:off x="-243712" y="1557550"/>
            <a:ext cx="9024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UCD Development Framework for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8325C"/>
                </a:solidFill>
                <a:latin typeface="Rockwell"/>
                <a:ea typeface="Rockwell"/>
                <a:cs typeface="Rockwell"/>
                <a:sym typeface="Rockwell"/>
              </a:rPr>
              <a:t>Faculty</a:t>
            </a:r>
            <a:endParaRPr sz="3200" b="1" i="0" u="none" strike="noStrike" cap="none" dirty="0">
              <a:solidFill>
                <a:srgbClr val="18325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1" name="Google Shape;331;g2026352f36b_0_0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7706900" y="1557550"/>
            <a:ext cx="4481925" cy="44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599716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748</Words>
  <Application>Microsoft Office PowerPoint</Application>
  <PresentationFormat>Custom</PresentationFormat>
  <Paragraphs>238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Rockwell</vt:lpstr>
      <vt:lpstr>Arial</vt:lpstr>
      <vt:lpstr>Calibri</vt:lpstr>
      <vt:lpstr>Verdana</vt:lpstr>
      <vt:lpstr>9_Custom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Faculty Promotions Workshops for Candidates: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welcome your questions and comments.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McDermott</dc:creator>
  <cp:lastModifiedBy>Sarah Dunne</cp:lastModifiedBy>
  <cp:revision>17</cp:revision>
  <dcterms:created xsi:type="dcterms:W3CDTF">2017-02-22T15:43:01Z</dcterms:created>
  <dcterms:modified xsi:type="dcterms:W3CDTF">2024-02-08T23:59:05Z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0x0101002D164568F90A2E4B97085748B4280A4B</vt:lpwstr>
  </property>
  <property fmtid="{D5CDD505-2E9C-101B-9397-08002B2CF9AE}" pid="3" name="MediaServiceImageTags">
    <vt:lpwstr/>
  </property>
</Properties>
</file>